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8" r:id="rId25"/>
    <p:sldId id="326" r:id="rId26"/>
    <p:sldId id="32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047" y="291355"/>
            <a:ext cx="11107271" cy="784410"/>
          </a:xfrm>
        </p:spPr>
        <p:txBody>
          <a:bodyPr/>
          <a:lstStyle/>
          <a:p>
            <a:r>
              <a:rPr lang="en-US" sz="3600" dirty="0"/>
              <a:t>1</a:t>
            </a:r>
            <a:r>
              <a:rPr lang="en-US" sz="3600" dirty="0" smtClean="0"/>
              <a:t>. </a:t>
            </a:r>
            <a:r>
              <a:rPr lang="ru-RU" sz="3600" dirty="0" smtClean="0"/>
              <a:t>Элементы языка </a:t>
            </a:r>
            <a:r>
              <a:rPr lang="en-US" sz="3600" dirty="0" smtClean="0"/>
              <a:t>UML</a:t>
            </a: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9647" y="1196789"/>
            <a:ext cx="10232070" cy="502276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ru-RU" dirty="0" smtClean="0"/>
              <a:t>Введение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ru-RU" dirty="0" smtClean="0"/>
              <a:t>Разновидности </a:t>
            </a:r>
            <a:r>
              <a:rPr lang="ru-RU" dirty="0" err="1" smtClean="0"/>
              <a:t>диаграм</a:t>
            </a:r>
            <a:r>
              <a:rPr lang="ru-RU" dirty="0" smtClean="0"/>
              <a:t> </a:t>
            </a:r>
            <a:r>
              <a:rPr lang="en-US" dirty="0" smtClean="0"/>
              <a:t>UML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ru-RU" dirty="0" smtClean="0"/>
              <a:t>Робота в </a:t>
            </a:r>
            <a:r>
              <a:rPr lang="en-US" dirty="0" smtClean="0"/>
              <a:t>Visua</a:t>
            </a:r>
            <a:r>
              <a:rPr lang="en-US" dirty="0" smtClean="0"/>
              <a:t>l Studio c UML</a:t>
            </a:r>
          </a:p>
          <a:p>
            <a:pPr marL="457200" indent="-457200">
              <a:buAutoNum type="arabicPeriod"/>
            </a:pPr>
            <a:r>
              <a:rPr lang="uk-UA" dirty="0" err="1" smtClean="0"/>
              <a:t>Простая</a:t>
            </a:r>
            <a:r>
              <a:rPr lang="uk-UA" dirty="0" smtClean="0"/>
              <a:t> </a:t>
            </a:r>
            <a:r>
              <a:rPr lang="uk-UA" dirty="0" err="1" smtClean="0"/>
              <a:t>диаграмма</a:t>
            </a:r>
            <a:r>
              <a:rPr lang="uk-UA" dirty="0" smtClean="0"/>
              <a:t> </a:t>
            </a:r>
            <a:r>
              <a:rPr lang="uk-UA" dirty="0" err="1" smtClean="0"/>
              <a:t>классов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smtClean="0"/>
              <a:t>Пакет</a:t>
            </a:r>
            <a:r>
              <a:rPr lang="ru-RU" dirty="0" smtClean="0"/>
              <a:t>ы</a:t>
            </a:r>
            <a:r>
              <a:rPr lang="uk-UA" dirty="0" smtClean="0"/>
              <a:t> в </a:t>
            </a:r>
            <a:r>
              <a:rPr lang="en-US" dirty="0" smtClean="0"/>
              <a:t>UML. </a:t>
            </a:r>
            <a:r>
              <a:rPr lang="uk-UA" dirty="0" err="1" smtClean="0"/>
              <a:t>Пространвства</a:t>
            </a:r>
            <a:r>
              <a:rPr lang="uk-UA" dirty="0" smtClean="0"/>
              <a:t> </a:t>
            </a:r>
            <a:r>
              <a:rPr lang="uk-UA" dirty="0" err="1" smtClean="0"/>
              <a:t>имен</a:t>
            </a:r>
            <a:r>
              <a:rPr lang="uk-UA" dirty="0" smtClean="0"/>
              <a:t> в </a:t>
            </a:r>
            <a:r>
              <a:rPr lang="en-US" dirty="0" smtClean="0"/>
              <a:t>C#</a:t>
            </a:r>
            <a:r>
              <a:rPr lang="en-US" dirty="0" smtClean="0"/>
              <a:t>.</a:t>
            </a:r>
          </a:p>
          <a:p>
            <a:pPr marL="457200" indent="-457200">
              <a:buAutoNum type="arabicPeriod"/>
            </a:pPr>
            <a:r>
              <a:rPr lang="ru-RU" dirty="0" smtClean="0"/>
              <a:t>Наследование классов. Связи отношений.</a:t>
            </a:r>
          </a:p>
          <a:p>
            <a:pPr marL="457200" indent="-457200">
              <a:buAutoNum type="arabicPeriod"/>
            </a:pPr>
            <a:r>
              <a:rPr lang="ru-RU" dirty="0" smtClean="0"/>
              <a:t>Разновидности отношений между классами.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Package Import.</a:t>
            </a:r>
          </a:p>
          <a:p>
            <a:pPr marL="457200" indent="-457200">
              <a:buAutoNum type="arabicPeriod"/>
            </a:pPr>
            <a:r>
              <a:rPr lang="uk-UA" dirty="0" err="1" smtClean="0"/>
              <a:t>Абстрактная</a:t>
            </a:r>
            <a:r>
              <a:rPr lang="uk-UA" dirty="0" smtClean="0"/>
              <a:t> </a:t>
            </a:r>
            <a:r>
              <a:rPr lang="ru-RU" dirty="0" err="1" smtClean="0"/>
              <a:t>связиваность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err="1" smtClean="0"/>
              <a:t>Самоасоциацыя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smtClean="0"/>
              <a:t>Диаграммы взаимодействия (</a:t>
            </a:r>
            <a:r>
              <a:rPr lang="ru-RU" dirty="0" err="1" smtClean="0"/>
              <a:t>последовательностт</a:t>
            </a:r>
            <a:r>
              <a:rPr lang="ru-RU" dirty="0" smtClean="0"/>
              <a:t>)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Самостоятельно</a:t>
            </a:r>
            <a:r>
              <a:rPr lang="uk-UA" dirty="0" smtClean="0"/>
              <a:t> </a:t>
            </a:r>
            <a:r>
              <a:rPr lang="uk-UA" dirty="0" err="1" smtClean="0"/>
              <a:t>изобразить</a:t>
            </a:r>
            <a:r>
              <a:rPr lang="uk-UA" dirty="0" smtClean="0"/>
              <a:t> </a:t>
            </a:r>
            <a:r>
              <a:rPr lang="uk-UA" dirty="0" err="1" smtClean="0"/>
              <a:t>диаграмму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ru-RU" dirty="0" smtClean="0"/>
              <a:t>Домашнее задание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Робота в </a:t>
            </a:r>
            <a:r>
              <a:rPr lang="en-US" dirty="0"/>
              <a:t>Visual Studio c 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877057"/>
            <a:ext cx="9725719" cy="59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Робота в </a:t>
            </a:r>
            <a:r>
              <a:rPr lang="en-US" dirty="0"/>
              <a:t>Visual Studio c 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-40263" t="4912" r="66807" b="24851"/>
          <a:stretch/>
        </p:blipFill>
        <p:spPr>
          <a:xfrm>
            <a:off x="-9423135" y="837027"/>
            <a:ext cx="19633077" cy="60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ru-RU" dirty="0"/>
              <a:t>Разновидности </a:t>
            </a:r>
            <a:r>
              <a:rPr lang="ru-RU" dirty="0" err="1"/>
              <a:t>диаграм</a:t>
            </a:r>
            <a:r>
              <a:rPr lang="ru-RU" dirty="0"/>
              <a:t> </a:t>
            </a:r>
            <a:r>
              <a:rPr lang="en-US" dirty="0"/>
              <a:t>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6627" t="24615" r="48839" b="36862"/>
          <a:stretch/>
        </p:blipFill>
        <p:spPr>
          <a:xfrm>
            <a:off x="632011" y="1304364"/>
            <a:ext cx="5876365" cy="345786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4793" t="25517" r="41010" b="27806"/>
          <a:stretch/>
        </p:blipFill>
        <p:spPr>
          <a:xfrm>
            <a:off x="7011445" y="1903739"/>
            <a:ext cx="4741285" cy="364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4. </a:t>
            </a:r>
            <a:r>
              <a:rPr lang="uk-UA" dirty="0" err="1" smtClean="0"/>
              <a:t>Простая</a:t>
            </a:r>
            <a:r>
              <a:rPr lang="uk-UA" dirty="0" smtClean="0"/>
              <a:t> </a:t>
            </a:r>
            <a:r>
              <a:rPr lang="uk-UA" dirty="0" err="1"/>
              <a:t>диаграмма</a:t>
            </a:r>
            <a:r>
              <a:rPr lang="uk-UA" dirty="0"/>
              <a:t> </a:t>
            </a:r>
            <a:r>
              <a:rPr lang="uk-UA" dirty="0" err="1"/>
              <a:t>классов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729" t="17967" r="36574" b="28325"/>
          <a:stretch/>
        </p:blipFill>
        <p:spPr>
          <a:xfrm>
            <a:off x="847164" y="1223681"/>
            <a:ext cx="10152529" cy="48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5. </a:t>
            </a:r>
            <a:r>
              <a:rPr lang="uk-UA" dirty="0" smtClean="0"/>
              <a:t>Пакет</a:t>
            </a:r>
            <a:r>
              <a:rPr lang="ru-RU" dirty="0"/>
              <a:t>ы</a:t>
            </a:r>
            <a:r>
              <a:rPr lang="uk-UA" dirty="0"/>
              <a:t> в </a:t>
            </a:r>
            <a:r>
              <a:rPr lang="en-US" dirty="0"/>
              <a:t>UML. </a:t>
            </a:r>
            <a:r>
              <a:rPr lang="uk-UA" dirty="0" err="1"/>
              <a:t>Пространвства</a:t>
            </a:r>
            <a:r>
              <a:rPr lang="uk-UA" dirty="0"/>
              <a:t> </a:t>
            </a:r>
            <a:r>
              <a:rPr lang="uk-UA" dirty="0" err="1"/>
              <a:t>имен</a:t>
            </a:r>
            <a:r>
              <a:rPr lang="uk-UA" dirty="0"/>
              <a:t> в </a:t>
            </a:r>
            <a:r>
              <a:rPr lang="en-US" dirty="0"/>
              <a:t>C</a:t>
            </a:r>
            <a:r>
              <a:rPr lang="en-US" dirty="0" smtClean="0"/>
              <a:t>#.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244" t="20460" r="27018" b="24105"/>
          <a:stretch/>
        </p:blipFill>
        <p:spPr>
          <a:xfrm>
            <a:off x="210523" y="1680881"/>
            <a:ext cx="11259817" cy="48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Наследование </a:t>
            </a:r>
            <a:r>
              <a:rPr lang="ru-RU" dirty="0"/>
              <a:t>классов. Связи отношений.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9217" y="1821966"/>
            <a:ext cx="10609077" cy="3341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Класс – включает интерфейс и реализацию. Ми наследуем и </a:t>
            </a:r>
            <a:r>
              <a:rPr lang="ru-RU" sz="2400" dirty="0" err="1" smtClean="0"/>
              <a:t>интефейс</a:t>
            </a:r>
            <a:r>
              <a:rPr lang="ru-RU" sz="2400" dirty="0" smtClean="0"/>
              <a:t> и реализацию.</a:t>
            </a:r>
          </a:p>
          <a:p>
            <a:pPr marL="0" indent="0">
              <a:buNone/>
            </a:pPr>
            <a:r>
              <a:rPr lang="ru-RU" sz="2400" dirty="0" smtClean="0"/>
              <a:t>От абстрактного </a:t>
            </a:r>
            <a:r>
              <a:rPr lang="ru-RU" sz="2400" dirty="0" err="1" smtClean="0"/>
              <a:t>класа</a:t>
            </a:r>
            <a:r>
              <a:rPr lang="ru-RU" sz="2400" dirty="0" smtClean="0"/>
              <a:t> мы наследуем интерфейс и </a:t>
            </a:r>
            <a:r>
              <a:rPr lang="ru-RU" sz="2400" dirty="0" err="1" smtClean="0"/>
              <a:t>реализацыю</a:t>
            </a:r>
            <a:r>
              <a:rPr lang="ru-RU" sz="2400" dirty="0" smtClean="0"/>
              <a:t>, а в каких то случаях только интерфейс</a:t>
            </a:r>
          </a:p>
          <a:p>
            <a:pPr marL="0" indent="0">
              <a:buNone/>
            </a:pPr>
            <a:r>
              <a:rPr lang="ru-RU" sz="2400" dirty="0"/>
              <a:t>Интерфейс - это набор сигнатур методов (имя метода, набор аргументов, </a:t>
            </a:r>
            <a:r>
              <a:rPr lang="ru-RU" sz="2400" dirty="0" err="1"/>
              <a:t>возращеемое</a:t>
            </a:r>
            <a:r>
              <a:rPr lang="ru-RU" sz="2400" dirty="0"/>
              <a:t> значение</a:t>
            </a:r>
            <a:r>
              <a:rPr lang="ru-RU" sz="2400" dirty="0" smtClean="0"/>
              <a:t>).</a:t>
            </a:r>
          </a:p>
          <a:p>
            <a:pPr marL="0" indent="0">
              <a:buNone/>
            </a:pPr>
            <a:r>
              <a:rPr lang="ru-RU" sz="2400" dirty="0" smtClean="0"/>
              <a:t>Наследование в </a:t>
            </a:r>
            <a:r>
              <a:rPr lang="en-US" sz="2400" dirty="0" smtClean="0"/>
              <a:t>UML </a:t>
            </a:r>
            <a:r>
              <a:rPr lang="uk-UA" sz="2400" dirty="0" smtClean="0"/>
              <a:t>показ</a:t>
            </a:r>
            <a:r>
              <a:rPr lang="ru-RU" sz="2400" dirty="0" err="1" smtClean="0"/>
              <a:t>ывается</a:t>
            </a:r>
            <a:r>
              <a:rPr lang="ru-RU" sz="2400" dirty="0" smtClean="0"/>
              <a:t> стрелкой</a:t>
            </a: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51151" r="69454" b="33696"/>
          <a:stretch/>
        </p:blipFill>
        <p:spPr>
          <a:xfrm>
            <a:off x="5257801" y="5018768"/>
            <a:ext cx="6454588" cy="17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6. Наследование классов. Связи отношений.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956" t="17008" r="25169" b="18734"/>
          <a:stretch/>
        </p:blipFill>
        <p:spPr>
          <a:xfrm>
            <a:off x="1062317" y="1532964"/>
            <a:ext cx="8928848" cy="52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7. Разновидности </a:t>
            </a:r>
            <a:r>
              <a:rPr lang="ru-RU" dirty="0"/>
              <a:t>отношений между классами.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7512" y="1606813"/>
            <a:ext cx="10609077" cy="4713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Есть следующие связи:</a:t>
            </a:r>
          </a:p>
          <a:p>
            <a:pPr marL="0" indent="0">
              <a:buNone/>
            </a:pPr>
            <a:r>
              <a:rPr lang="ru-RU" sz="2400" dirty="0" smtClean="0"/>
              <a:t>1. </a:t>
            </a:r>
            <a:r>
              <a:rPr lang="ru-RU" sz="2400" b="1" dirty="0" err="1" smtClean="0"/>
              <a:t>Асоциации</a:t>
            </a:r>
            <a:r>
              <a:rPr lang="ru-RU" sz="2400" dirty="0" smtClean="0"/>
              <a:t> -  класс </a:t>
            </a:r>
            <a:r>
              <a:rPr lang="ru-RU" sz="2400" b="1" dirty="0" smtClean="0"/>
              <a:t>А</a:t>
            </a:r>
            <a:r>
              <a:rPr lang="ru-RU" sz="2400" dirty="0" smtClean="0"/>
              <a:t> знает о классе </a:t>
            </a:r>
            <a:r>
              <a:rPr lang="ru-RU" sz="2400" b="1" dirty="0" smtClean="0"/>
              <a:t>В</a:t>
            </a:r>
            <a:r>
              <a:rPr lang="ru-RU" sz="2400" dirty="0" smtClean="0"/>
              <a:t>. Менеджер </a:t>
            </a:r>
            <a:r>
              <a:rPr lang="ru-RU" sz="2400" b="1" dirty="0" smtClean="0"/>
              <a:t>А</a:t>
            </a:r>
            <a:r>
              <a:rPr lang="ru-RU" sz="2400" dirty="0" smtClean="0"/>
              <a:t> использует документ </a:t>
            </a:r>
            <a:r>
              <a:rPr lang="ru-RU" sz="2400" b="1" dirty="0" smtClean="0"/>
              <a:t>В.</a:t>
            </a:r>
          </a:p>
          <a:p>
            <a:pPr marL="0" indent="0">
              <a:buNone/>
            </a:pPr>
            <a:r>
              <a:rPr lang="ru-RU" sz="2400" dirty="0" smtClean="0"/>
              <a:t>2. </a:t>
            </a:r>
            <a:r>
              <a:rPr lang="ru-RU" sz="2400" b="1" dirty="0" smtClean="0"/>
              <a:t>Агрегация</a:t>
            </a:r>
            <a:r>
              <a:rPr lang="ru-RU" sz="2400" dirty="0" smtClean="0"/>
              <a:t> – класс С состоит из класса </a:t>
            </a:r>
            <a:r>
              <a:rPr lang="en-US" sz="2400" dirty="0" smtClean="0"/>
              <a:t>D.</a:t>
            </a:r>
            <a:r>
              <a:rPr lang="ru-RU" sz="2400" dirty="0" smtClean="0"/>
              <a:t> </a:t>
            </a:r>
            <a:r>
              <a:rPr lang="uk-UA" sz="2400" dirty="0" smtClean="0"/>
              <a:t>Холодильник </a:t>
            </a:r>
            <a:r>
              <a:rPr lang="uk-UA" sz="2400" b="1" dirty="0" err="1" smtClean="0"/>
              <a:t>состоит</a:t>
            </a:r>
            <a:r>
              <a:rPr lang="uk-UA" sz="2400" dirty="0" smtClean="0"/>
              <a:t> </a:t>
            </a:r>
            <a:r>
              <a:rPr lang="uk-UA" sz="2400" dirty="0" err="1" smtClean="0"/>
              <a:t>из</a:t>
            </a:r>
            <a:r>
              <a:rPr lang="uk-UA" sz="2400" dirty="0" smtClean="0"/>
              <a:t> </a:t>
            </a:r>
            <a:r>
              <a:rPr lang="uk-UA" sz="2400" dirty="0" err="1" smtClean="0"/>
              <a:t>морозильной</a:t>
            </a:r>
            <a:r>
              <a:rPr lang="uk-UA" sz="2400" dirty="0" smtClean="0"/>
              <a:t> камер</a:t>
            </a:r>
            <a:r>
              <a:rPr lang="ru-RU" sz="2400" dirty="0" smtClean="0"/>
              <a:t>ы.</a:t>
            </a:r>
          </a:p>
          <a:p>
            <a:pPr marL="0" indent="0">
              <a:buNone/>
            </a:pPr>
            <a:r>
              <a:rPr lang="ru-RU" sz="2400" dirty="0" smtClean="0"/>
              <a:t>3. </a:t>
            </a:r>
            <a:r>
              <a:rPr lang="ru-RU" sz="2400" b="1" dirty="0" smtClean="0"/>
              <a:t>Композиция</a:t>
            </a:r>
            <a:r>
              <a:rPr lang="ru-RU" sz="2400" dirty="0" smtClean="0"/>
              <a:t> – сложный </a:t>
            </a:r>
            <a:r>
              <a:rPr lang="ru-RU" sz="2400" dirty="0" err="1" smtClean="0"/>
              <a:t>недилимый</a:t>
            </a:r>
            <a:r>
              <a:rPr lang="ru-RU" sz="2400" dirty="0" smtClean="0"/>
              <a:t> </a:t>
            </a:r>
            <a:r>
              <a:rPr lang="ru-RU" sz="2400" dirty="0" err="1" smtClean="0"/>
              <a:t>обьект</a:t>
            </a:r>
            <a:r>
              <a:rPr lang="ru-RU" sz="2400" dirty="0" smtClean="0"/>
              <a:t>. </a:t>
            </a:r>
            <a:r>
              <a:rPr lang="en-US" sz="2400" dirty="0" smtClean="0"/>
              <a:t>E</a:t>
            </a:r>
            <a:r>
              <a:rPr lang="ru-RU" sz="2400" dirty="0" smtClean="0"/>
              <a:t> </a:t>
            </a:r>
            <a:r>
              <a:rPr lang="ru-RU" sz="2400" dirty="0" err="1" smtClean="0"/>
              <a:t>сотоит</a:t>
            </a:r>
            <a:r>
              <a:rPr lang="ru-RU" sz="2400" dirty="0" smtClean="0"/>
              <a:t> </a:t>
            </a:r>
            <a:r>
              <a:rPr lang="uk-UA" sz="2400" dirty="0" err="1" smtClean="0"/>
              <a:t>из</a:t>
            </a:r>
            <a:r>
              <a:rPr lang="uk-UA" sz="2400" dirty="0" smtClean="0"/>
              <a:t> </a:t>
            </a:r>
            <a:r>
              <a:rPr lang="en-US" sz="2400" dirty="0" smtClean="0"/>
              <a:t>F </a:t>
            </a:r>
            <a:r>
              <a:rPr lang="uk-UA" sz="2400" dirty="0" smtClean="0"/>
              <a:t>и не </a:t>
            </a:r>
            <a:r>
              <a:rPr lang="uk-UA" sz="2400" dirty="0" err="1" smtClean="0"/>
              <a:t>может</a:t>
            </a:r>
            <a:r>
              <a:rPr lang="uk-UA" sz="2400" dirty="0" smtClean="0"/>
              <a:t> без </a:t>
            </a:r>
            <a:r>
              <a:rPr lang="uk-UA" sz="2400" dirty="0" err="1" smtClean="0"/>
              <a:t>него</a:t>
            </a:r>
            <a:r>
              <a:rPr lang="uk-UA" sz="2400" dirty="0" smtClean="0"/>
              <a:t> ж</a:t>
            </a:r>
            <a:r>
              <a:rPr lang="ru-RU" sz="2400" dirty="0" err="1" smtClean="0"/>
              <a:t>ыть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4. </a:t>
            </a:r>
            <a:r>
              <a:rPr lang="uk-UA" sz="2400" b="1" dirty="0" err="1" smtClean="0"/>
              <a:t>Отношение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зависимости</a:t>
            </a:r>
            <a:r>
              <a:rPr lang="uk-UA" sz="2400" b="1" dirty="0" smtClean="0"/>
              <a:t> </a:t>
            </a:r>
            <a:r>
              <a:rPr lang="uk-UA" sz="2400" dirty="0" smtClean="0"/>
              <a:t>– </a:t>
            </a:r>
            <a:r>
              <a:rPr lang="uk-UA" sz="2400" dirty="0" err="1" smtClean="0"/>
              <a:t>альтернативн</a:t>
            </a:r>
            <a:r>
              <a:rPr lang="ru-RU" sz="2400" dirty="0" err="1" smtClean="0"/>
              <a:t>ые</a:t>
            </a:r>
            <a:r>
              <a:rPr lang="ru-RU" sz="2400" dirty="0" smtClean="0"/>
              <a:t> связи отношений всем остальным связям отношений (</a:t>
            </a:r>
            <a:r>
              <a:rPr lang="ru-RU" sz="2400" dirty="0" err="1" smtClean="0"/>
              <a:t>можна</a:t>
            </a:r>
            <a:r>
              <a:rPr lang="ru-RU" sz="2400" dirty="0" smtClean="0"/>
              <a:t> даже заменить наследование). </a:t>
            </a:r>
            <a:r>
              <a:rPr lang="ru-RU" sz="2400" dirty="0" err="1" smtClean="0"/>
              <a:t>Всязь</a:t>
            </a:r>
            <a:r>
              <a:rPr lang="ru-RU" sz="2400" dirty="0" smtClean="0"/>
              <a:t> наследования отношений нужно подписывать</a:t>
            </a:r>
            <a:r>
              <a:rPr lang="ru-RU" sz="2400" b="1" dirty="0" smtClean="0"/>
              <a:t>. Есть 13 </a:t>
            </a:r>
            <a:r>
              <a:rPr lang="ru-RU" sz="2400" b="1" dirty="0" err="1" smtClean="0"/>
              <a:t>стериотипов</a:t>
            </a:r>
            <a:r>
              <a:rPr lang="ru-RU" sz="2400" b="1" dirty="0" smtClean="0"/>
              <a:t> зависимости</a:t>
            </a:r>
            <a:r>
              <a:rPr lang="ru-RU" sz="2400" dirty="0" smtClean="0"/>
              <a:t>.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4396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7. Разновидности отношений между классами.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7600" t="21611" r="28765" b="31970"/>
          <a:stretch/>
        </p:blipFill>
        <p:spPr>
          <a:xfrm>
            <a:off x="457200" y="1667435"/>
            <a:ext cx="10865224" cy="50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7. Разновидности отношений между классами.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6778" t="19117" r="31334" b="37532"/>
          <a:stretch/>
        </p:blipFill>
        <p:spPr>
          <a:xfrm>
            <a:off x="914399" y="1788459"/>
            <a:ext cx="9695330" cy="43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7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</a:t>
            </a:r>
            <a:r>
              <a:rPr lang="ru-RU" dirty="0"/>
              <a:t>Введение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553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 smtClean="0"/>
              <a:t>М</a:t>
            </a:r>
            <a:r>
              <a:rPr lang="ru-RU" sz="2400" dirty="0" smtClean="0"/>
              <a:t>ы будем использовать </a:t>
            </a:r>
            <a:r>
              <a:rPr lang="ru-RU" sz="2400" b="1" dirty="0" err="1" smtClean="0"/>
              <a:t>диаграмы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класов</a:t>
            </a:r>
            <a:r>
              <a:rPr lang="ru-RU" sz="2400" b="1" dirty="0" smtClean="0"/>
              <a:t> </a:t>
            </a:r>
            <a:r>
              <a:rPr lang="ru-RU" sz="2400" dirty="0" smtClean="0"/>
              <a:t>и </a:t>
            </a:r>
            <a:r>
              <a:rPr lang="ru-RU" sz="2400" b="1" dirty="0" err="1" smtClean="0"/>
              <a:t>диаграмы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обьектов</a:t>
            </a:r>
            <a:r>
              <a:rPr lang="ru-RU" sz="2400" dirty="0" smtClean="0"/>
              <a:t>. На основе которых будем показывать </a:t>
            </a:r>
            <a:r>
              <a:rPr lang="ru-RU" sz="2400" b="1" dirty="0" err="1" smtClean="0"/>
              <a:t>структру</a:t>
            </a:r>
            <a:r>
              <a:rPr lang="ru-RU" sz="2400" b="1" dirty="0" smtClean="0"/>
              <a:t> паттернов </a:t>
            </a:r>
            <a:r>
              <a:rPr lang="ru-RU" sz="2400" dirty="0" smtClean="0"/>
              <a:t>и связи отношений между </a:t>
            </a:r>
            <a:r>
              <a:rPr lang="ru-RU" sz="2400" dirty="0" err="1" smtClean="0"/>
              <a:t>учасниками</a:t>
            </a:r>
            <a:r>
              <a:rPr lang="ru-RU" sz="2400" dirty="0" smtClean="0"/>
              <a:t> каждого паттерна.</a:t>
            </a:r>
          </a:p>
          <a:p>
            <a:pPr marL="0" indent="0">
              <a:buNone/>
            </a:pPr>
            <a:r>
              <a:rPr lang="ru-RU" sz="2400" dirty="0" smtClean="0"/>
              <a:t>Язык </a:t>
            </a:r>
            <a:r>
              <a:rPr lang="en-US" sz="2400" dirty="0" smtClean="0"/>
              <a:t>UML – </a:t>
            </a:r>
            <a:r>
              <a:rPr lang="ru-RU" sz="2400" dirty="0" smtClean="0"/>
              <a:t>язык моделирования. Моделирование это процесс создания копии какой то большой системы. Модель описывает систему в общем.</a:t>
            </a:r>
          </a:p>
          <a:p>
            <a:pPr marL="0" indent="0">
              <a:buNone/>
            </a:pPr>
            <a:r>
              <a:rPr lang="en-US" sz="2400" dirty="0" smtClean="0"/>
              <a:t>UML – </a:t>
            </a:r>
            <a:r>
              <a:rPr lang="uk-UA" sz="2400" dirty="0" err="1" smtClean="0"/>
              <a:t>признан</a:t>
            </a:r>
            <a:r>
              <a:rPr lang="uk-UA" sz="2400" dirty="0" smtClean="0"/>
              <a:t> </a:t>
            </a:r>
            <a:r>
              <a:rPr lang="ru-RU" sz="2400" dirty="0" smtClean="0"/>
              <a:t>единим стандартом в мире по </a:t>
            </a:r>
            <a:r>
              <a:rPr lang="ru-RU" sz="2400" dirty="0" err="1" smtClean="0"/>
              <a:t>обьектно-ориентриванному</a:t>
            </a:r>
            <a:r>
              <a:rPr lang="ru-RU" sz="2400" dirty="0" smtClean="0"/>
              <a:t> моделировании. Внес элементы порядка в </a:t>
            </a:r>
            <a:r>
              <a:rPr lang="ru-RU" sz="2400" dirty="0" err="1" smtClean="0"/>
              <a:t>обьектно</a:t>
            </a:r>
            <a:r>
              <a:rPr lang="ru-RU" sz="2400" dirty="0" err="1" smtClean="0"/>
              <a:t>-ориентрованное</a:t>
            </a:r>
            <a:r>
              <a:rPr lang="ru-RU" sz="2400" dirty="0" smtClean="0"/>
              <a:t> моделирование.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8188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8. Package </a:t>
            </a:r>
            <a:r>
              <a:rPr lang="en-US" dirty="0"/>
              <a:t>Import.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0991" t="21803" r="39246" b="45780"/>
          <a:stretch/>
        </p:blipFill>
        <p:spPr>
          <a:xfrm>
            <a:off x="524435" y="1109272"/>
            <a:ext cx="8822439" cy="385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9. </a:t>
            </a:r>
            <a:r>
              <a:rPr lang="uk-UA" dirty="0" err="1" smtClean="0"/>
              <a:t>Абстрактная</a:t>
            </a:r>
            <a:r>
              <a:rPr lang="uk-UA" dirty="0" smtClean="0"/>
              <a:t> </a:t>
            </a:r>
            <a:r>
              <a:rPr lang="ru-RU" dirty="0" err="1"/>
              <a:t>связиваность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8216" t="23913" r="37704" b="32545"/>
          <a:stretch/>
        </p:blipFill>
        <p:spPr>
          <a:xfrm>
            <a:off x="403411" y="2375801"/>
            <a:ext cx="7960660" cy="4212283"/>
          </a:xfrm>
          <a:prstGeom prst="rect">
            <a:avLst/>
          </a:prstGeom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7329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dirty="0" smtClean="0"/>
              <a:t>Техника абстрагирования и </a:t>
            </a:r>
            <a:r>
              <a:rPr lang="ru-RU" sz="2400" dirty="0" err="1" smtClean="0"/>
              <a:t>процесов</a:t>
            </a:r>
            <a:r>
              <a:rPr lang="ru-RU" sz="2400" dirty="0" smtClean="0"/>
              <a:t> </a:t>
            </a:r>
            <a:r>
              <a:rPr lang="ru-RU" sz="2400" dirty="0" err="1" smtClean="0"/>
              <a:t>истанцирования</a:t>
            </a:r>
            <a:r>
              <a:rPr lang="ru-RU" sz="2400" dirty="0" smtClean="0"/>
              <a:t> и абстрагирования вариантов использования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49785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10. </a:t>
            </a:r>
            <a:r>
              <a:rPr lang="ru-RU" dirty="0" err="1" smtClean="0"/>
              <a:t>Самоасоциацыя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73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 smtClean="0"/>
              <a:t>Обьект</a:t>
            </a:r>
            <a:r>
              <a:rPr lang="ru-RU" sz="2400" dirty="0" smtClean="0"/>
              <a:t> </a:t>
            </a:r>
            <a:r>
              <a:rPr lang="ru-RU" sz="2400" dirty="0" err="1" smtClean="0"/>
              <a:t>имиет</a:t>
            </a:r>
            <a:r>
              <a:rPr lang="ru-RU" sz="2400" dirty="0" smtClean="0"/>
              <a:t> силку на такие как он </a:t>
            </a:r>
            <a:r>
              <a:rPr lang="ru-RU" sz="2400" dirty="0" err="1" smtClean="0"/>
              <a:t>обьекты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244" t="27557" r="46232" b="44629"/>
          <a:stretch/>
        </p:blipFill>
        <p:spPr>
          <a:xfrm>
            <a:off x="646110" y="1842246"/>
            <a:ext cx="9613995" cy="41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11. Диаграммы </a:t>
            </a:r>
            <a:r>
              <a:rPr lang="ru-RU" dirty="0"/>
              <a:t>взаимодействия (</a:t>
            </a:r>
            <a:r>
              <a:rPr lang="ru-RU" dirty="0" err="1"/>
              <a:t>последовательностт</a:t>
            </a:r>
            <a:r>
              <a:rPr lang="ru-RU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642" y="1875754"/>
            <a:ext cx="6023630" cy="254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Мы именем </a:t>
            </a:r>
            <a:r>
              <a:rPr lang="ru-RU" sz="2400" dirty="0" err="1" smtClean="0"/>
              <a:t>обьект</a:t>
            </a:r>
            <a:r>
              <a:rPr lang="ru-RU" sz="2400" dirty="0" smtClean="0"/>
              <a:t> и у него есть </a:t>
            </a:r>
            <a:r>
              <a:rPr lang="ru-RU" sz="2400" b="1" dirty="0" smtClean="0"/>
              <a:t>линия </a:t>
            </a:r>
            <a:r>
              <a:rPr lang="ru-RU" sz="2400" b="1" dirty="0" err="1" smtClean="0"/>
              <a:t>жызни</a:t>
            </a:r>
            <a:r>
              <a:rPr lang="ru-RU" sz="2400" dirty="0" smtClean="0"/>
              <a:t>. На линии </a:t>
            </a:r>
            <a:r>
              <a:rPr lang="ru-RU" sz="2400" dirty="0" err="1" smtClean="0"/>
              <a:t>жызни</a:t>
            </a:r>
            <a:r>
              <a:rPr lang="ru-RU" sz="2400" dirty="0" smtClean="0"/>
              <a:t> будут </a:t>
            </a:r>
            <a:r>
              <a:rPr lang="ru-RU" sz="2400" dirty="0" err="1" smtClean="0"/>
              <a:t>размещатся</a:t>
            </a:r>
            <a:r>
              <a:rPr lang="ru-RU" sz="2400" dirty="0" smtClean="0"/>
              <a:t> различные фокусы управление (тело метода).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5134" t="20843" r="62672" b="16433"/>
          <a:stretch/>
        </p:blipFill>
        <p:spPr>
          <a:xfrm>
            <a:off x="7584142" y="881650"/>
            <a:ext cx="3899648" cy="59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11. Диаграммы </a:t>
            </a:r>
            <a:r>
              <a:rPr lang="ru-RU" dirty="0"/>
              <a:t>взаимодействия (</a:t>
            </a:r>
            <a:r>
              <a:rPr lang="ru-RU" dirty="0" err="1"/>
              <a:t>последовательностт</a:t>
            </a:r>
            <a:r>
              <a:rPr lang="ru-RU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642" y="1875754"/>
            <a:ext cx="6023630" cy="25483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err="1" smtClean="0"/>
              <a:t>Диаграмы</a:t>
            </a:r>
            <a:r>
              <a:rPr lang="ru-RU" sz="2400" dirty="0" smtClean="0"/>
              <a:t> показывают какие </a:t>
            </a:r>
            <a:r>
              <a:rPr lang="ru-RU" sz="2400" dirty="0" err="1" smtClean="0"/>
              <a:t>обьекты</a:t>
            </a:r>
            <a:r>
              <a:rPr lang="ru-RU" sz="2400" dirty="0" smtClean="0"/>
              <a:t> есть в памяти. Какие сообщения проходят между этими </a:t>
            </a:r>
            <a:r>
              <a:rPr lang="ru-RU" sz="2400" dirty="0" err="1" smtClean="0"/>
              <a:t>обьектами</a:t>
            </a:r>
            <a:r>
              <a:rPr lang="ru-RU" sz="2400" dirty="0" smtClean="0"/>
              <a:t>.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442" t="15282" r="53939" b="24105"/>
          <a:stretch/>
        </p:blipFill>
        <p:spPr>
          <a:xfrm>
            <a:off x="6871446" y="1492623"/>
            <a:ext cx="4410636" cy="46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Самостоятельно</a:t>
            </a:r>
            <a:r>
              <a:rPr lang="uk-UA" dirty="0" smtClean="0"/>
              <a:t> </a:t>
            </a:r>
            <a:r>
              <a:rPr lang="uk-UA" dirty="0" err="1"/>
              <a:t>изобразить</a:t>
            </a:r>
            <a:r>
              <a:rPr lang="uk-UA" dirty="0"/>
              <a:t> </a:t>
            </a:r>
            <a:r>
              <a:rPr lang="uk-UA" dirty="0" err="1"/>
              <a:t>диаграмму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1641" y="1700942"/>
            <a:ext cx="10609077" cy="732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Изобразить диаграмму и ее </a:t>
            </a:r>
            <a:r>
              <a:rPr lang="ru-RU" sz="2400" dirty="0" err="1" smtClean="0"/>
              <a:t>обьяснить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264" t="21036" r="60309" b="33312"/>
          <a:stretch/>
        </p:blipFill>
        <p:spPr>
          <a:xfrm>
            <a:off x="7034172" y="1526129"/>
            <a:ext cx="4785793" cy="49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8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13. Домашнее </a:t>
            </a:r>
            <a:r>
              <a:rPr lang="ru-RU" dirty="0"/>
              <a:t>задание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301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2400" dirty="0" err="1" smtClean="0"/>
              <a:t>Показать</a:t>
            </a:r>
            <a:r>
              <a:rPr lang="uk-UA" sz="2400" dirty="0" smtClean="0"/>
              <a:t> </a:t>
            </a:r>
            <a:r>
              <a:rPr lang="uk-UA" sz="2400" dirty="0" err="1" smtClean="0"/>
              <a:t>взаимодействие</a:t>
            </a:r>
            <a:r>
              <a:rPr lang="uk-UA" sz="2400" dirty="0" smtClean="0"/>
              <a:t> </a:t>
            </a:r>
            <a:r>
              <a:rPr lang="uk-UA" sz="2400" dirty="0" err="1" smtClean="0"/>
              <a:t>между</a:t>
            </a:r>
            <a:r>
              <a:rPr lang="uk-UA" sz="2400" dirty="0" smtClean="0"/>
              <a:t> </a:t>
            </a:r>
            <a:r>
              <a:rPr lang="uk-UA" sz="2400" dirty="0" err="1" smtClean="0"/>
              <a:t>обьектами</a:t>
            </a:r>
            <a:r>
              <a:rPr lang="uk-UA" sz="2400" dirty="0" smtClean="0"/>
              <a:t> в </a:t>
            </a:r>
            <a:r>
              <a:rPr lang="uk-UA" sz="2400" dirty="0" err="1" smtClean="0"/>
              <a:t>реализованой</a:t>
            </a:r>
            <a:r>
              <a:rPr lang="uk-UA" sz="2400" dirty="0" smtClean="0"/>
              <a:t> вами </a:t>
            </a:r>
            <a:r>
              <a:rPr lang="uk-UA" sz="2400" dirty="0" err="1" smtClean="0"/>
              <a:t>програмее</a:t>
            </a:r>
            <a:r>
              <a:rPr lang="uk-UA" sz="2400" dirty="0" smtClean="0"/>
              <a:t> </a:t>
            </a:r>
            <a:r>
              <a:rPr lang="uk-UA" sz="2400" dirty="0" err="1" smtClean="0"/>
              <a:t>разсс</a:t>
            </a:r>
            <a:r>
              <a:rPr lang="ru-RU" sz="2400" dirty="0" err="1" smtClean="0"/>
              <a:t>ылки</a:t>
            </a:r>
            <a:r>
              <a:rPr lang="ru-RU" sz="2400" dirty="0" smtClean="0"/>
              <a:t> сообщений.</a:t>
            </a:r>
          </a:p>
          <a:p>
            <a:pPr marL="0" indent="0">
              <a:buNone/>
            </a:pPr>
            <a:r>
              <a:rPr lang="ru-RU" sz="2400" dirty="0" smtClean="0"/>
              <a:t>Самостоятельно навести примеры где </a:t>
            </a:r>
            <a:r>
              <a:rPr lang="ru-RU" sz="2400" dirty="0" err="1" smtClean="0"/>
              <a:t>реализуються</a:t>
            </a:r>
            <a:r>
              <a:rPr lang="ru-RU" sz="2400" dirty="0" smtClean="0"/>
              <a:t> связи </a:t>
            </a:r>
            <a:r>
              <a:rPr lang="uk-UA" sz="2400" dirty="0" err="1" smtClean="0"/>
              <a:t>между</a:t>
            </a:r>
            <a:r>
              <a:rPr lang="uk-UA" sz="2400" dirty="0" smtClean="0"/>
              <a:t> класами. </a:t>
            </a:r>
            <a:r>
              <a:rPr lang="uk-UA" sz="2400" b="1" dirty="0" err="1" smtClean="0"/>
              <a:t>Наследование</a:t>
            </a:r>
            <a:r>
              <a:rPr lang="uk-UA" sz="2400" dirty="0" smtClean="0"/>
              <a:t>, </a:t>
            </a:r>
            <a:r>
              <a:rPr lang="uk-UA" sz="2400" b="1" dirty="0" err="1" smtClean="0"/>
              <a:t>Асоциация</a:t>
            </a:r>
            <a:r>
              <a:rPr lang="uk-UA" sz="2400" dirty="0" smtClean="0"/>
              <a:t>, </a:t>
            </a:r>
            <a:r>
              <a:rPr lang="uk-UA" sz="2400" b="1" dirty="0" err="1" smtClean="0"/>
              <a:t>Агрегация</a:t>
            </a:r>
            <a:r>
              <a:rPr lang="uk-UA" sz="2400" dirty="0" smtClean="0"/>
              <a:t>, </a:t>
            </a:r>
            <a:r>
              <a:rPr lang="uk-UA" sz="2400" b="1" dirty="0" err="1" smtClean="0"/>
              <a:t>Композицыя</a:t>
            </a:r>
            <a:r>
              <a:rPr lang="uk-UA" sz="2400" dirty="0" smtClean="0"/>
              <a:t>, </a:t>
            </a:r>
            <a:r>
              <a:rPr lang="uk-UA" sz="2400" b="1" dirty="0" err="1" smtClean="0"/>
              <a:t>Зависимость</a:t>
            </a:r>
            <a:r>
              <a:rPr lang="uk-UA" sz="2400" dirty="0" smtClean="0"/>
              <a:t>.</a:t>
            </a:r>
          </a:p>
          <a:p>
            <a:pPr marL="0" indent="0">
              <a:buNone/>
            </a:pPr>
            <a:r>
              <a:rPr lang="ru-RU" sz="2400" dirty="0" smtClean="0"/>
              <a:t>Данные примеры </a:t>
            </a:r>
            <a:r>
              <a:rPr lang="ru-RU" sz="2400" dirty="0" err="1" smtClean="0"/>
              <a:t>покзать</a:t>
            </a:r>
            <a:r>
              <a:rPr lang="ru-RU" sz="2400" dirty="0" smtClean="0"/>
              <a:t> на </a:t>
            </a:r>
            <a:r>
              <a:rPr lang="ru-RU" sz="2400" dirty="0" err="1" smtClean="0"/>
              <a:t>диаграмах</a:t>
            </a:r>
            <a:r>
              <a:rPr lang="ru-RU" sz="2400" dirty="0" smtClean="0"/>
              <a:t> </a:t>
            </a:r>
            <a:r>
              <a:rPr lang="en-US" sz="2400" dirty="0" smtClean="0"/>
              <a:t>UML.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74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</a:t>
            </a:r>
            <a:r>
              <a:rPr lang="ru-RU" dirty="0" smtClean="0"/>
              <a:t>Введение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762" t="12500" r="25540" b="20221"/>
          <a:stretch/>
        </p:blipFill>
        <p:spPr>
          <a:xfrm>
            <a:off x="779930" y="1109271"/>
            <a:ext cx="9399494" cy="549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Разновидности </a:t>
            </a:r>
            <a:r>
              <a:rPr lang="ru-RU" dirty="0" err="1"/>
              <a:t>диаграм</a:t>
            </a:r>
            <a:r>
              <a:rPr lang="ru-RU" dirty="0"/>
              <a:t> </a:t>
            </a:r>
            <a:r>
              <a:rPr lang="en-US" dirty="0"/>
              <a:t>UML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5531371"/>
          </a:xfrm>
        </p:spPr>
        <p:txBody>
          <a:bodyPr>
            <a:normAutofit lnSpcReduction="10000"/>
          </a:bodyPr>
          <a:lstStyle/>
          <a:p>
            <a:r>
              <a:rPr lang="uk-UA" sz="2400" dirty="0" err="1" smtClean="0"/>
              <a:t>Диаграмм</a:t>
            </a:r>
            <a:r>
              <a:rPr lang="ru-RU" sz="2400" dirty="0" smtClean="0"/>
              <a:t>ы прецедентов - нужны бизнес аналитикам, чтобы можно было описывать требования заказчиков.</a:t>
            </a:r>
          </a:p>
          <a:p>
            <a:r>
              <a:rPr lang="ru-RU" sz="2400" dirty="0" smtClean="0"/>
              <a:t>Диаграммы деятельности – описываются процессы более детально.</a:t>
            </a:r>
          </a:p>
          <a:p>
            <a:r>
              <a:rPr lang="ru-RU" sz="2400" b="1" dirty="0" smtClean="0"/>
              <a:t>Диаграммы классов </a:t>
            </a:r>
            <a:r>
              <a:rPr lang="ru-RU" sz="2400" dirty="0" smtClean="0"/>
              <a:t>– классы и отношение между этими </a:t>
            </a:r>
            <a:r>
              <a:rPr lang="ru-RU" sz="2400" dirty="0" err="1" smtClean="0"/>
              <a:t>класами</a:t>
            </a:r>
            <a:r>
              <a:rPr lang="ru-RU" sz="2400" dirty="0" smtClean="0"/>
              <a:t>.</a:t>
            </a:r>
          </a:p>
          <a:p>
            <a:r>
              <a:rPr lang="ru-RU" sz="2400" b="1" dirty="0" smtClean="0"/>
              <a:t>Диаграммы взаимодействия </a:t>
            </a:r>
            <a:r>
              <a:rPr lang="ru-RU" sz="2400" dirty="0" smtClean="0"/>
              <a:t>–  показывают сколько </a:t>
            </a:r>
            <a:r>
              <a:rPr lang="ru-RU" sz="2400" dirty="0" err="1" smtClean="0"/>
              <a:t>обьектов</a:t>
            </a:r>
            <a:r>
              <a:rPr lang="ru-RU" sz="2400" dirty="0" smtClean="0"/>
              <a:t> в системе и какие </a:t>
            </a:r>
            <a:r>
              <a:rPr lang="ru-RU" sz="2400" dirty="0" err="1" smtClean="0"/>
              <a:t>обьекты</a:t>
            </a:r>
            <a:r>
              <a:rPr lang="ru-RU" sz="2400" dirty="0"/>
              <a:t> </a:t>
            </a:r>
            <a:r>
              <a:rPr lang="ru-RU" sz="2400" dirty="0" smtClean="0"/>
              <a:t>кому </a:t>
            </a:r>
            <a:r>
              <a:rPr lang="ru-RU" sz="2400" dirty="0" err="1" smtClean="0"/>
              <a:t>посилают</a:t>
            </a:r>
            <a:r>
              <a:rPr lang="ru-RU" sz="2400" dirty="0" smtClean="0"/>
              <a:t> сообщения.</a:t>
            </a:r>
          </a:p>
          <a:p>
            <a:r>
              <a:rPr lang="ru-RU" sz="2400" dirty="0" smtClean="0"/>
              <a:t>Диаграммы состояний – описывают состояние какой то системы.</a:t>
            </a:r>
          </a:p>
          <a:p>
            <a:r>
              <a:rPr lang="ru-RU" sz="2400" dirty="0" smtClean="0"/>
              <a:t>Диаграммы компонентов – как взаимодействуют крупные компоненты программы либо сервисы.</a:t>
            </a:r>
          </a:p>
          <a:p>
            <a:r>
              <a:rPr lang="ru-RU" sz="2400" dirty="0" smtClean="0"/>
              <a:t>Диаграммы развертывания – показывают как будет </a:t>
            </a:r>
            <a:r>
              <a:rPr lang="ru-RU" sz="2400" dirty="0" err="1" smtClean="0"/>
              <a:t>выглядять</a:t>
            </a:r>
            <a:r>
              <a:rPr lang="ru-RU" sz="2400" dirty="0" smtClean="0"/>
              <a:t> система когда мы ее напишем (какие сервера, ОС).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338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ru-RU" dirty="0"/>
              <a:t>Разновидности </a:t>
            </a:r>
            <a:r>
              <a:rPr lang="ru-RU" dirty="0" err="1"/>
              <a:t>диаграм</a:t>
            </a:r>
            <a:r>
              <a:rPr lang="ru-RU" dirty="0"/>
              <a:t> </a:t>
            </a:r>
            <a:r>
              <a:rPr lang="en-US" dirty="0"/>
              <a:t>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7329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400" dirty="0" smtClean="0"/>
              <a:t>Диаграммы классов						Диаграммы взаимодействий</a:t>
            </a:r>
            <a:endParaRPr lang="ru-RU" sz="2400" dirty="0"/>
          </a:p>
          <a:p>
            <a:pPr marL="0" indent="0">
              <a:buNone/>
            </a:pPr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161" t="20652" r="59898" b="36764"/>
          <a:stretch/>
        </p:blipFill>
        <p:spPr>
          <a:xfrm>
            <a:off x="5950649" y="1707777"/>
            <a:ext cx="5115163" cy="48736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1299" t="21611" r="39759" b="50768"/>
          <a:stretch/>
        </p:blipFill>
        <p:spPr>
          <a:xfrm>
            <a:off x="210524" y="2021715"/>
            <a:ext cx="5685840" cy="21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ru-RU" dirty="0"/>
              <a:t>Робота в </a:t>
            </a:r>
            <a:r>
              <a:rPr lang="en-US" dirty="0"/>
              <a:t>Visual Studio c </a:t>
            </a:r>
            <a:r>
              <a:rPr lang="en-US" dirty="0" smtClean="0"/>
              <a:t>UML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-178" t="4546" r="66552" b="56687"/>
          <a:stretch/>
        </p:blipFill>
        <p:spPr>
          <a:xfrm>
            <a:off x="304655" y="1399322"/>
            <a:ext cx="11234642" cy="41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Робота </a:t>
            </a:r>
            <a:r>
              <a:rPr lang="ru-RU" dirty="0"/>
              <a:t>в </a:t>
            </a:r>
            <a:r>
              <a:rPr lang="en-US" dirty="0"/>
              <a:t>Visual Studio c UML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4" y="1109272"/>
            <a:ext cx="9406218" cy="539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Робота в </a:t>
            </a:r>
            <a:r>
              <a:rPr lang="en-US" dirty="0"/>
              <a:t>Visual Studio c 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45" y="1215279"/>
            <a:ext cx="84486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dirty="0"/>
              <a:t>Робота в </a:t>
            </a:r>
            <a:r>
              <a:rPr lang="en-US" dirty="0"/>
              <a:t>Visual Studio c UML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250" y="1363196"/>
            <a:ext cx="84486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15846</TotalTime>
  <Words>604</Words>
  <Application>Microsoft Office PowerPoint</Application>
  <PresentationFormat>Широкоэкранный</PresentationFormat>
  <Paragraphs>68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Ион</vt:lpstr>
      <vt:lpstr>1. Элементы языка UML</vt:lpstr>
      <vt:lpstr>1. Введение  </vt:lpstr>
      <vt:lpstr>1. Введение </vt:lpstr>
      <vt:lpstr>2. Разновидности диаграм UML  </vt:lpstr>
      <vt:lpstr>2. Разновидности диаграм UML </vt:lpstr>
      <vt:lpstr>3. Робота в Visual Studio c UML</vt:lpstr>
      <vt:lpstr>3. Робота в Visual Studio c UML  </vt:lpstr>
      <vt:lpstr>3. Робота в Visual Studio c UML </vt:lpstr>
      <vt:lpstr>3. Робота в Visual Studio c UML </vt:lpstr>
      <vt:lpstr>3. Робота в Visual Studio c UML </vt:lpstr>
      <vt:lpstr>3. Робота в Visual Studio c UML </vt:lpstr>
      <vt:lpstr>2. Разновидности диаграм UML </vt:lpstr>
      <vt:lpstr>4. Простая диаграмма классов  </vt:lpstr>
      <vt:lpstr>5. Пакеты в UML. Пространвства имен в C#. </vt:lpstr>
      <vt:lpstr>6. Наследование классов. Связи отношений.  </vt:lpstr>
      <vt:lpstr>6. Наследование классов. Связи отношений. </vt:lpstr>
      <vt:lpstr>7. Разновидности отношений между классами.</vt:lpstr>
      <vt:lpstr>7. Разновидности отношений между классами.</vt:lpstr>
      <vt:lpstr>7. Разновидности отношений между классами. </vt:lpstr>
      <vt:lpstr>8. Package Import.  </vt:lpstr>
      <vt:lpstr>9. Абстрактная связиваность  </vt:lpstr>
      <vt:lpstr>10. Самоасоциацыя  </vt:lpstr>
      <vt:lpstr>11. Диаграммы взаимодействия (последовательностт)  </vt:lpstr>
      <vt:lpstr>11. Диаграммы взаимодействия (последовательностт)  </vt:lpstr>
      <vt:lpstr>12. Самостоятельно изобразить диаграмму  </vt:lpstr>
      <vt:lpstr>13. Домашнее задание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Стек технології ASP.NET</dc:title>
  <dc:creator>Novak</dc:creator>
  <cp:lastModifiedBy>Novak</cp:lastModifiedBy>
  <cp:revision>378</cp:revision>
  <dcterms:created xsi:type="dcterms:W3CDTF">2015-08-14T20:23:11Z</dcterms:created>
  <dcterms:modified xsi:type="dcterms:W3CDTF">2016-02-04T10:36:44Z</dcterms:modified>
</cp:coreProperties>
</file>